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67194" t="0" r="-12157" b="0"/>
              </a:stretch>
            </a:blipFill>
          </p:spPr>
        </p:sp>
      </p:grpSp>
      <p:sp>
        <p:nvSpPr>
          <p:cNvPr name="TextBox 8" id="8"/>
          <p:cNvSpPr txBox="true"/>
          <p:nvPr/>
        </p:nvSpPr>
        <p:spPr>
          <a:xfrm rot="0">
            <a:off x="1573748" y="8167672"/>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Olajuwon Aina</a:t>
            </a:r>
          </a:p>
        </p:txBody>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73748" y="3206307"/>
            <a:ext cx="10959085" cy="3446738"/>
          </a:xfrm>
          <a:prstGeom prst="rect">
            <a:avLst/>
          </a:prstGeom>
        </p:spPr>
        <p:txBody>
          <a:bodyPr anchor="t" rtlCol="false" tIns="0" lIns="0" bIns="0" rIns="0">
            <a:spAutoFit/>
          </a:bodyPr>
          <a:lstStyle/>
          <a:p>
            <a:pPr>
              <a:lnSpc>
                <a:spcPts val="13568"/>
              </a:lnSpc>
            </a:pPr>
            <a:r>
              <a:rPr lang="en-US" sz="11306">
                <a:solidFill>
                  <a:srgbClr val="FFFBFB"/>
                </a:solidFill>
                <a:latin typeface="Now Bold"/>
              </a:rPr>
              <a:t>MY </a:t>
            </a:r>
            <a:r>
              <a:rPr lang="en-US" sz="11306">
                <a:solidFill>
                  <a:srgbClr val="FFFBFB"/>
                </a:solidFill>
                <a:latin typeface="Now Bold"/>
              </a:rPr>
              <a:t>PAYPAL</a:t>
            </a:r>
          </a:p>
          <a:p>
            <a:pPr>
              <a:lnSpc>
                <a:spcPts val="13568"/>
              </a:lnSpc>
            </a:pPr>
          </a:p>
        </p:txBody>
      </p:sp>
      <p:sp>
        <p:nvSpPr>
          <p:cNvPr name="TextBox 11" id="11"/>
          <p:cNvSpPr txBox="true"/>
          <p:nvPr/>
        </p:nvSpPr>
        <p:spPr>
          <a:xfrm rot="0">
            <a:off x="1573748" y="4908814"/>
            <a:ext cx="10714471" cy="2409825"/>
          </a:xfrm>
          <a:prstGeom prst="rect">
            <a:avLst/>
          </a:prstGeom>
        </p:spPr>
        <p:txBody>
          <a:bodyPr anchor="t" rtlCol="false" tIns="0" lIns="0" bIns="0" rIns="0">
            <a:spAutoFit/>
          </a:bodyPr>
          <a:lstStyle/>
          <a:p>
            <a:pPr>
              <a:lnSpc>
                <a:spcPts val="6360"/>
              </a:lnSpc>
            </a:pPr>
            <a:r>
              <a:rPr lang="en-US" sz="5300">
                <a:solidFill>
                  <a:srgbClr val="56AEFF"/>
                </a:solidFill>
                <a:latin typeface="Now"/>
              </a:rPr>
              <a:t>FRAUD DETECTION USING MACHINE LEARNING TECHNIQUES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456150" y="1502867"/>
            <a:ext cx="9265243" cy="752475"/>
          </a:xfrm>
          <a:prstGeom prst="rect">
            <a:avLst/>
          </a:prstGeom>
        </p:spPr>
        <p:txBody>
          <a:bodyPr anchor="t" rtlCol="false" tIns="0" lIns="0" bIns="0" rIns="0">
            <a:spAutoFit/>
          </a:bodyPr>
          <a:lstStyle/>
          <a:p>
            <a:pPr marL="0" indent="0" lvl="0">
              <a:lnSpc>
                <a:spcPts val="6000"/>
              </a:lnSpc>
              <a:spcBef>
                <a:spcPct val="0"/>
              </a:spcBef>
            </a:pPr>
            <a:r>
              <a:rPr lang="en-US" sz="5000">
                <a:solidFill>
                  <a:srgbClr val="FFFFFF"/>
                </a:solidFill>
                <a:latin typeface="Now Bold"/>
              </a:rPr>
              <a:t>Model Training &amp; Building</a:t>
            </a:r>
          </a:p>
        </p:txBody>
      </p:sp>
      <p:sp>
        <p:nvSpPr>
          <p:cNvPr name="TextBox 3" id="3"/>
          <p:cNvSpPr txBox="true"/>
          <p:nvPr/>
        </p:nvSpPr>
        <p:spPr>
          <a:xfrm rot="0">
            <a:off x="6456150" y="3187827"/>
            <a:ext cx="10803150" cy="6070473"/>
          </a:xfrm>
          <a:prstGeom prst="rect">
            <a:avLst/>
          </a:prstGeom>
        </p:spPr>
        <p:txBody>
          <a:bodyPr anchor="t" rtlCol="false" tIns="0" lIns="0" bIns="0" rIns="0">
            <a:spAutoFit/>
          </a:bodyPr>
          <a:lstStyle/>
          <a:p>
            <a:pPr>
              <a:lnSpc>
                <a:spcPts val="4416"/>
              </a:lnSpc>
            </a:pPr>
            <a:r>
              <a:rPr lang="en-US" sz="3200">
                <a:solidFill>
                  <a:srgbClr val="FFFFFF"/>
                </a:solidFill>
                <a:latin typeface="DM Sans"/>
              </a:rPr>
              <a:t>In this part, we concentrated on training and testing out the classification model for our project. We looked into different ways of sampling to figure out which one worked the best.</a:t>
            </a:r>
          </a:p>
          <a:p>
            <a:pPr>
              <a:lnSpc>
                <a:spcPts val="4416"/>
              </a:lnSpc>
            </a:pPr>
          </a:p>
          <a:p>
            <a:pPr>
              <a:lnSpc>
                <a:spcPts val="4416"/>
              </a:lnSpc>
            </a:pPr>
            <a:r>
              <a:rPr lang="en-US" sz="3200">
                <a:solidFill>
                  <a:srgbClr val="FFFFFF"/>
                </a:solidFill>
                <a:latin typeface="DM Sans"/>
              </a:rPr>
              <a:t>We're going to check out two methods to handle the problem of uneven classes in our data: </a:t>
            </a:r>
            <a:r>
              <a:rPr lang="en-US" sz="3200">
                <a:solidFill>
                  <a:srgbClr val="FFFFFF"/>
                </a:solidFill>
                <a:latin typeface="DM Sans Bold"/>
              </a:rPr>
              <a:t>OVERSAMPLING </a:t>
            </a:r>
            <a:r>
              <a:rPr lang="en-US" sz="3200">
                <a:solidFill>
                  <a:srgbClr val="FFFFFF"/>
                </a:solidFill>
                <a:latin typeface="DM Sans"/>
              </a:rPr>
              <a:t>and </a:t>
            </a:r>
            <a:r>
              <a:rPr lang="en-US" sz="3200">
                <a:solidFill>
                  <a:srgbClr val="FFFFFF"/>
                </a:solidFill>
                <a:latin typeface="DM Sans Bold"/>
              </a:rPr>
              <a:t>SMOTE</a:t>
            </a:r>
            <a:r>
              <a:rPr lang="en-US" sz="3200">
                <a:solidFill>
                  <a:srgbClr val="FFFFFF"/>
                </a:solidFill>
                <a:latin typeface="DM Sans"/>
              </a:rPr>
              <a:t>.  </a:t>
            </a:r>
          </a:p>
          <a:p>
            <a:pPr algn="l" marL="0" indent="0" lvl="0">
              <a:lnSpc>
                <a:spcPts val="4416"/>
              </a:lnSpc>
              <a:spcBef>
                <a:spcPct val="0"/>
              </a:spcBef>
            </a:pPr>
            <a:r>
              <a:rPr lang="en-US" sz="3200">
                <a:solidFill>
                  <a:srgbClr val="FFFFFF"/>
                </a:solidFill>
                <a:latin typeface="DM Sans"/>
              </a:rPr>
              <a:t>These methods will help us make datasets that have a balance for the Logistic Regression model, and we'll see which one works the best.</a:t>
            </a:r>
          </a:p>
        </p:txBody>
      </p:sp>
      <p:sp>
        <p:nvSpPr>
          <p:cNvPr name="Freeform 4" id="4"/>
          <p:cNvSpPr/>
          <p:nvPr/>
        </p:nvSpPr>
        <p:spPr>
          <a:xfrm flipH="false" flipV="false" rot="0">
            <a:off x="15891504" y="-2714476"/>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5092340" y="-460049"/>
            <a:ext cx="10747049" cy="10747049"/>
            <a:chOff x="0" y="0"/>
            <a:chExt cx="6350000" cy="6350000"/>
          </a:xfrm>
        </p:grpSpPr>
        <p:sp>
          <p:nvSpPr>
            <p:cNvPr name="Freeform 6" id="6"/>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27987" t="0" r="-34972" b="-8639"/>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012232" y="1698370"/>
            <a:ext cx="7735915" cy="6623561"/>
          </a:xfrm>
          <a:custGeom>
            <a:avLst/>
            <a:gdLst/>
            <a:ahLst/>
            <a:cxnLst/>
            <a:rect r="r" b="b" t="t" l="l"/>
            <a:pathLst>
              <a:path h="6623561" w="7735915">
                <a:moveTo>
                  <a:pt x="0" y="0"/>
                </a:moveTo>
                <a:lnTo>
                  <a:pt x="7735915" y="0"/>
                </a:lnTo>
                <a:lnTo>
                  <a:pt x="7735915" y="6623560"/>
                </a:lnTo>
                <a:lnTo>
                  <a:pt x="0" y="6623560"/>
                </a:lnTo>
                <a:lnTo>
                  <a:pt x="0" y="0"/>
                </a:lnTo>
                <a:close/>
              </a:path>
            </a:pathLst>
          </a:custGeom>
          <a:blipFill>
            <a:blip r:embed="rId2"/>
            <a:stretch>
              <a:fillRect l="0" t="0" r="0" b="0"/>
            </a:stretch>
          </a:blipFill>
        </p:spPr>
      </p:sp>
      <p:sp>
        <p:nvSpPr>
          <p:cNvPr name="Freeform 3" id="3"/>
          <p:cNvSpPr/>
          <p:nvPr/>
        </p:nvSpPr>
        <p:spPr>
          <a:xfrm flipH="false" flipV="false" rot="0">
            <a:off x="9726545" y="1698370"/>
            <a:ext cx="7532755" cy="6566082"/>
          </a:xfrm>
          <a:custGeom>
            <a:avLst/>
            <a:gdLst/>
            <a:ahLst/>
            <a:cxnLst/>
            <a:rect r="r" b="b" t="t" l="l"/>
            <a:pathLst>
              <a:path h="6566082" w="7532755">
                <a:moveTo>
                  <a:pt x="0" y="0"/>
                </a:moveTo>
                <a:lnTo>
                  <a:pt x="7532755" y="0"/>
                </a:lnTo>
                <a:lnTo>
                  <a:pt x="7532755" y="6566081"/>
                </a:lnTo>
                <a:lnTo>
                  <a:pt x="0" y="6566081"/>
                </a:lnTo>
                <a:lnTo>
                  <a:pt x="0" y="0"/>
                </a:lnTo>
                <a:close/>
              </a:path>
            </a:pathLst>
          </a:custGeom>
          <a:blipFill>
            <a:blip r:embed="rId3"/>
            <a:stretch>
              <a:fillRect l="0" t="0" r="0" b="0"/>
            </a:stretch>
          </a:blipFill>
        </p:spPr>
      </p:sp>
      <p:sp>
        <p:nvSpPr>
          <p:cNvPr name="TextBox 4" id="4"/>
          <p:cNvSpPr txBox="true"/>
          <p:nvPr/>
        </p:nvSpPr>
        <p:spPr>
          <a:xfrm rot="0">
            <a:off x="5246096" y="657225"/>
            <a:ext cx="7795807" cy="752475"/>
          </a:xfrm>
          <a:prstGeom prst="rect">
            <a:avLst/>
          </a:prstGeom>
        </p:spPr>
        <p:txBody>
          <a:bodyPr anchor="t" rtlCol="false" tIns="0" lIns="0" bIns="0" rIns="0">
            <a:spAutoFit/>
          </a:bodyPr>
          <a:lstStyle/>
          <a:p>
            <a:pPr marL="0" indent="0" lvl="0">
              <a:lnSpc>
                <a:spcPts val="6000"/>
              </a:lnSpc>
              <a:spcBef>
                <a:spcPct val="0"/>
              </a:spcBef>
            </a:pPr>
            <a:r>
              <a:rPr lang="en-US" sz="5000">
                <a:solidFill>
                  <a:srgbClr val="FFFFFF"/>
                </a:solidFill>
                <a:latin typeface="Now Bold"/>
              </a:rPr>
              <a:t>Sampling Methods Used</a:t>
            </a:r>
          </a:p>
        </p:txBody>
      </p:sp>
      <p:sp>
        <p:nvSpPr>
          <p:cNvPr name="TextBox 5" id="5"/>
          <p:cNvSpPr txBox="true"/>
          <p:nvPr/>
        </p:nvSpPr>
        <p:spPr>
          <a:xfrm rot="0">
            <a:off x="2485864" y="8486775"/>
            <a:ext cx="3676139" cy="400050"/>
          </a:xfrm>
          <a:prstGeom prst="rect">
            <a:avLst/>
          </a:prstGeom>
        </p:spPr>
        <p:txBody>
          <a:bodyPr anchor="t" rtlCol="false" tIns="0" lIns="0" bIns="0" rIns="0">
            <a:spAutoFit/>
          </a:bodyPr>
          <a:lstStyle/>
          <a:p>
            <a:pPr marL="0" indent="0" lvl="0">
              <a:lnSpc>
                <a:spcPts val="3119"/>
              </a:lnSpc>
              <a:spcBef>
                <a:spcPct val="0"/>
              </a:spcBef>
            </a:pPr>
            <a:r>
              <a:rPr lang="en-US" sz="2599">
                <a:solidFill>
                  <a:srgbClr val="FFFFFF"/>
                </a:solidFill>
                <a:latin typeface="Now"/>
              </a:rPr>
              <a:t>Oversampling Method</a:t>
            </a:r>
          </a:p>
        </p:txBody>
      </p:sp>
      <p:sp>
        <p:nvSpPr>
          <p:cNvPr name="TextBox 6" id="6"/>
          <p:cNvSpPr txBox="true"/>
          <p:nvPr/>
        </p:nvSpPr>
        <p:spPr>
          <a:xfrm rot="0">
            <a:off x="12740637" y="8486775"/>
            <a:ext cx="2495342" cy="400050"/>
          </a:xfrm>
          <a:prstGeom prst="rect">
            <a:avLst/>
          </a:prstGeom>
        </p:spPr>
        <p:txBody>
          <a:bodyPr anchor="t" rtlCol="false" tIns="0" lIns="0" bIns="0" rIns="0">
            <a:spAutoFit/>
          </a:bodyPr>
          <a:lstStyle/>
          <a:p>
            <a:pPr marL="0" indent="0" lvl="0">
              <a:lnSpc>
                <a:spcPts val="3119"/>
              </a:lnSpc>
              <a:spcBef>
                <a:spcPct val="0"/>
              </a:spcBef>
            </a:pPr>
            <a:r>
              <a:rPr lang="en-US" sz="2599">
                <a:solidFill>
                  <a:srgbClr val="FFFFFF"/>
                </a:solidFill>
                <a:latin typeface="Now"/>
              </a:rPr>
              <a:t>Smote Method</a:t>
            </a:r>
          </a:p>
        </p:txBody>
      </p:sp>
      <p:sp>
        <p:nvSpPr>
          <p:cNvPr name="TextBox 7" id="7"/>
          <p:cNvSpPr txBox="true"/>
          <p:nvPr/>
        </p:nvSpPr>
        <p:spPr>
          <a:xfrm rot="-5400000">
            <a:off x="8660190" y="4710112"/>
            <a:ext cx="1163837" cy="600075"/>
          </a:xfrm>
          <a:prstGeom prst="rect">
            <a:avLst/>
          </a:prstGeom>
        </p:spPr>
        <p:txBody>
          <a:bodyPr anchor="t" rtlCol="false" tIns="0" lIns="0" bIns="0" rIns="0">
            <a:spAutoFit/>
          </a:bodyPr>
          <a:lstStyle/>
          <a:p>
            <a:pPr marL="0" indent="0" lvl="0">
              <a:lnSpc>
                <a:spcPts val="4831"/>
              </a:lnSpc>
              <a:spcBef>
                <a:spcPct val="0"/>
              </a:spcBef>
            </a:pPr>
            <a:r>
              <a:rPr lang="en-US" sz="4025">
                <a:solidFill>
                  <a:srgbClr val="FFFFFF"/>
                </a:solidFill>
                <a:latin typeface="Now"/>
              </a:rPr>
              <a:t>VS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47697" y="1060215"/>
            <a:ext cx="9265243" cy="2133600"/>
          </a:xfrm>
          <a:prstGeom prst="rect">
            <a:avLst/>
          </a:prstGeom>
        </p:spPr>
        <p:txBody>
          <a:bodyPr anchor="t" rtlCol="false" tIns="0" lIns="0" bIns="0" rIns="0">
            <a:spAutoFit/>
          </a:bodyPr>
          <a:lstStyle/>
          <a:p>
            <a:pPr marL="0" indent="0" lvl="0">
              <a:lnSpc>
                <a:spcPts val="8399"/>
              </a:lnSpc>
              <a:spcBef>
                <a:spcPct val="0"/>
              </a:spcBef>
            </a:pPr>
            <a:r>
              <a:rPr lang="en-US" sz="6999">
                <a:solidFill>
                  <a:srgbClr val="FFFFFF"/>
                </a:solidFill>
                <a:latin typeface="Now Bold"/>
              </a:rPr>
              <a:t>Methods’ Results Summary</a:t>
            </a:r>
          </a:p>
        </p:txBody>
      </p:sp>
      <p:sp>
        <p:nvSpPr>
          <p:cNvPr name="TextBox 3" id="3"/>
          <p:cNvSpPr txBox="true"/>
          <p:nvPr/>
        </p:nvSpPr>
        <p:spPr>
          <a:xfrm rot="0">
            <a:off x="747697" y="3776042"/>
            <a:ext cx="11631942" cy="5751195"/>
          </a:xfrm>
          <a:prstGeom prst="rect">
            <a:avLst/>
          </a:prstGeom>
        </p:spPr>
        <p:txBody>
          <a:bodyPr anchor="t" rtlCol="false" tIns="0" lIns="0" bIns="0" rIns="0">
            <a:spAutoFit/>
          </a:bodyPr>
          <a:lstStyle/>
          <a:p>
            <a:pPr>
              <a:lnSpc>
                <a:spcPts val="4140"/>
              </a:lnSpc>
            </a:pPr>
            <a:r>
              <a:rPr lang="en-US" sz="3000">
                <a:solidFill>
                  <a:srgbClr val="FFFFFF"/>
                </a:solidFill>
                <a:latin typeface="DM Sans"/>
              </a:rPr>
              <a:t>The logistic regression model trained using the SMOTE method is the most effective and accurate model in the document. This is because the model achieved an impressive AUPRC score of </a:t>
            </a:r>
            <a:r>
              <a:rPr lang="en-US" sz="3000">
                <a:solidFill>
                  <a:srgbClr val="FFFFFF"/>
                </a:solidFill>
                <a:latin typeface="DM Sans Bold"/>
              </a:rPr>
              <a:t>0.991</a:t>
            </a:r>
            <a:r>
              <a:rPr lang="en-US" sz="3000">
                <a:solidFill>
                  <a:srgbClr val="FFFFFF"/>
                </a:solidFill>
                <a:latin typeface="DM Sans"/>
              </a:rPr>
              <a:t>, indicating a high level of precision and recall in identifying fraudulent transactions. The SMOTE method was effective in balancing the dataset and improving the classifier's accuracy in identifying fraudulent transactions. </a:t>
            </a:r>
          </a:p>
          <a:p>
            <a:pPr>
              <a:lnSpc>
                <a:spcPts val="4140"/>
              </a:lnSpc>
            </a:pPr>
          </a:p>
          <a:p>
            <a:pPr algn="l" marL="0" indent="0" lvl="0">
              <a:lnSpc>
                <a:spcPts val="4140"/>
              </a:lnSpc>
              <a:spcBef>
                <a:spcPct val="0"/>
              </a:spcBef>
            </a:pPr>
            <a:r>
              <a:rPr lang="en-US" sz="3000">
                <a:solidFill>
                  <a:srgbClr val="FFFFFF"/>
                </a:solidFill>
                <a:latin typeface="DM Sans"/>
              </a:rPr>
              <a:t>Therefore, the logistic regression model trained using the SMOTE method is the most effective and accurate model for detecting fraudulent transactions in this project.</a:t>
            </a:r>
          </a:p>
        </p:txBody>
      </p:sp>
      <p:sp>
        <p:nvSpPr>
          <p:cNvPr name="Freeform 4" id="4"/>
          <p:cNvSpPr/>
          <p:nvPr/>
        </p:nvSpPr>
        <p:spPr>
          <a:xfrm flipH="false" flipV="false" rot="0">
            <a:off x="15891504" y="-2714476"/>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594291">
            <a:off x="9169043" y="54421"/>
            <a:ext cx="11411303" cy="11411303"/>
            <a:chOff x="0" y="0"/>
            <a:chExt cx="6350000" cy="6350000"/>
          </a:xfrm>
        </p:grpSpPr>
        <p:sp>
          <p:nvSpPr>
            <p:cNvPr name="Freeform 6" id="6"/>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9384" t="0" r="-63115"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276275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104104" t="0" r="-104104"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707508" y="804615"/>
            <a:ext cx="8283339" cy="106680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FFFFFF"/>
                </a:solidFill>
                <a:latin typeface="Now Bold"/>
              </a:rPr>
              <a:t>Conclusion</a:t>
            </a:r>
          </a:p>
        </p:txBody>
      </p:sp>
      <p:sp>
        <p:nvSpPr>
          <p:cNvPr name="TextBox 17" id="17"/>
          <p:cNvSpPr txBox="true"/>
          <p:nvPr/>
        </p:nvSpPr>
        <p:spPr>
          <a:xfrm rot="0">
            <a:off x="845021" y="2772509"/>
            <a:ext cx="12008313" cy="5518023"/>
          </a:xfrm>
          <a:prstGeom prst="rect">
            <a:avLst/>
          </a:prstGeom>
        </p:spPr>
        <p:txBody>
          <a:bodyPr anchor="t" rtlCol="false" tIns="0" lIns="0" bIns="0" rIns="0">
            <a:spAutoFit/>
          </a:bodyPr>
          <a:lstStyle/>
          <a:p>
            <a:pPr algn="ctr" marL="0" indent="0" lvl="0">
              <a:lnSpc>
                <a:spcPts val="4416"/>
              </a:lnSpc>
              <a:spcBef>
                <a:spcPct val="0"/>
              </a:spcBef>
            </a:pPr>
            <a:r>
              <a:rPr lang="en-US" sz="3200">
                <a:solidFill>
                  <a:srgbClr val="FFFFFF"/>
                </a:solidFill>
                <a:latin typeface="DM Sans"/>
              </a:rPr>
              <a:t>In this project, we created a smart model to detect fake credit card transactions. First, we looked at the data to see how classes and features were spread out. There was a problem because some types of transactions were not well represented. We tried different methods to fix this, and using SMOTE worked best. We trained our model using logistic regression with SMOTE and checked how well it did using the AUPRC score, which was really good at 0.991. So, we've made a reliable model that can find fraudulent transactions accurately, and it could be useful in the real world.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104104" t="0" r="-104104"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552229" y="2104727"/>
            <a:ext cx="8283339" cy="2133600"/>
          </a:xfrm>
          <a:prstGeom prst="rect">
            <a:avLst/>
          </a:prstGeom>
        </p:spPr>
        <p:txBody>
          <a:bodyPr anchor="t" rtlCol="false" tIns="0" lIns="0" bIns="0" rIns="0">
            <a:spAutoFit/>
          </a:bodyPr>
          <a:lstStyle/>
          <a:p>
            <a:pPr algn="ctr">
              <a:lnSpc>
                <a:spcPts val="8399"/>
              </a:lnSpc>
            </a:pPr>
            <a:r>
              <a:rPr lang="en-US" sz="6999">
                <a:solidFill>
                  <a:srgbClr val="FFFFFF"/>
                </a:solidFill>
                <a:latin typeface="Now Bold"/>
              </a:rPr>
              <a:t>Project </a:t>
            </a:r>
          </a:p>
          <a:p>
            <a:pPr algn="ctr" marL="0" indent="0" lvl="0">
              <a:lnSpc>
                <a:spcPts val="8399"/>
              </a:lnSpc>
              <a:spcBef>
                <a:spcPct val="0"/>
              </a:spcBef>
            </a:pPr>
            <a:r>
              <a:rPr lang="en-US" sz="6999">
                <a:solidFill>
                  <a:srgbClr val="FFFFFF"/>
                </a:solidFill>
                <a:latin typeface="Now Bold"/>
              </a:rPr>
              <a:t>Background</a:t>
            </a:r>
          </a:p>
        </p:txBody>
      </p:sp>
      <p:sp>
        <p:nvSpPr>
          <p:cNvPr name="TextBox 17" id="17"/>
          <p:cNvSpPr txBox="true"/>
          <p:nvPr/>
        </p:nvSpPr>
        <p:spPr>
          <a:xfrm rot="0">
            <a:off x="2360699" y="4730498"/>
            <a:ext cx="8666399" cy="3308223"/>
          </a:xfrm>
          <a:prstGeom prst="rect">
            <a:avLst/>
          </a:prstGeom>
        </p:spPr>
        <p:txBody>
          <a:bodyPr anchor="t" rtlCol="false" tIns="0" lIns="0" bIns="0" rIns="0">
            <a:spAutoFit/>
          </a:bodyPr>
          <a:lstStyle/>
          <a:p>
            <a:pPr algn="ctr" marL="0" indent="0" lvl="0">
              <a:lnSpc>
                <a:spcPts val="4416"/>
              </a:lnSpc>
              <a:spcBef>
                <a:spcPct val="0"/>
              </a:spcBef>
            </a:pPr>
            <a:r>
              <a:rPr lang="en-US" sz="3200">
                <a:solidFill>
                  <a:srgbClr val="FFFFFF"/>
                </a:solidFill>
                <a:latin typeface="DM Sans"/>
              </a:rPr>
              <a:t>In this project, a fraud detection model is built using a dataset of European credit card transactions. The primary objectives include precise fraud identification, minimizing false positives, and concurrently increasing revenue.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385433" y="1683164"/>
            <a:ext cx="7804942" cy="1066800"/>
          </a:xfrm>
          <a:prstGeom prst="rect">
            <a:avLst/>
          </a:prstGeom>
        </p:spPr>
        <p:txBody>
          <a:bodyPr anchor="t" rtlCol="false" tIns="0" lIns="0" bIns="0" rIns="0">
            <a:spAutoFit/>
          </a:bodyPr>
          <a:lstStyle/>
          <a:p>
            <a:pPr marL="0" indent="0" lvl="0">
              <a:lnSpc>
                <a:spcPts val="8399"/>
              </a:lnSpc>
              <a:spcBef>
                <a:spcPct val="0"/>
              </a:spcBef>
            </a:pPr>
            <a:r>
              <a:rPr lang="en-US" sz="6999">
                <a:solidFill>
                  <a:srgbClr val="FFFFFF"/>
                </a:solidFill>
                <a:latin typeface="Now Bold"/>
              </a:rPr>
              <a:t>About the Data</a:t>
            </a:r>
          </a:p>
        </p:txBody>
      </p:sp>
      <p:sp>
        <p:nvSpPr>
          <p:cNvPr name="TextBox 3" id="3"/>
          <p:cNvSpPr txBox="true"/>
          <p:nvPr/>
        </p:nvSpPr>
        <p:spPr>
          <a:xfrm rot="0">
            <a:off x="7385433" y="3175362"/>
            <a:ext cx="9873867" cy="6070473"/>
          </a:xfrm>
          <a:prstGeom prst="rect">
            <a:avLst/>
          </a:prstGeom>
        </p:spPr>
        <p:txBody>
          <a:bodyPr anchor="t" rtlCol="false" tIns="0" lIns="0" bIns="0" rIns="0">
            <a:spAutoFit/>
          </a:bodyPr>
          <a:lstStyle/>
          <a:p>
            <a:pPr algn="l" marL="0" indent="0" lvl="0">
              <a:lnSpc>
                <a:spcPts val="4416"/>
              </a:lnSpc>
              <a:spcBef>
                <a:spcPct val="0"/>
              </a:spcBef>
            </a:pPr>
            <a:r>
              <a:rPr lang="en-US" sz="3200">
                <a:solidFill>
                  <a:srgbClr val="FFFFFF"/>
                </a:solidFill>
                <a:latin typeface="DM Sans"/>
              </a:rPr>
              <a:t>The dataset primarily comprises numerical input variables derived from PCA transformation, except for two features, 'Time' and 'Amount,' which remain untransformed. The 'Time' feature signifies the time interval between transactions, while 'Amount' represents the transaction amount. The 'Class' feature, serving as the response variable, takes the value of 1 for fraudulent transactions and 0 for non-fraudulent ones. To maintain confidentiality, the original features and additional background information about the data cannot be disclosed.</a:t>
            </a:r>
          </a:p>
        </p:txBody>
      </p:sp>
      <p:sp>
        <p:nvSpPr>
          <p:cNvPr name="Freeform 4" id="4"/>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5092340" y="-460049"/>
            <a:ext cx="10747049" cy="10747049"/>
            <a:chOff x="0" y="0"/>
            <a:chExt cx="6350000" cy="6350000"/>
          </a:xfrm>
        </p:grpSpPr>
        <p:sp>
          <p:nvSpPr>
            <p:cNvPr name="Freeform 6" id="6"/>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27987" t="0" r="-34972" b="-8639"/>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110993"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TextBox 5" id="5"/>
          <p:cNvSpPr txBox="true"/>
          <p:nvPr/>
        </p:nvSpPr>
        <p:spPr>
          <a:xfrm rot="0">
            <a:off x="7729998" y="2552153"/>
            <a:ext cx="8457192" cy="213360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FFFFFF"/>
                </a:solidFill>
                <a:latin typeface="Now Bold"/>
              </a:rPr>
              <a:t>Exploratory Data Analysis</a:t>
            </a:r>
          </a:p>
        </p:txBody>
      </p:sp>
      <p:sp>
        <p:nvSpPr>
          <p:cNvPr name="TextBox 6" id="6"/>
          <p:cNvSpPr txBox="true"/>
          <p:nvPr/>
        </p:nvSpPr>
        <p:spPr>
          <a:xfrm rot="0">
            <a:off x="7729998" y="5076825"/>
            <a:ext cx="9270461" cy="4253865"/>
          </a:xfrm>
          <a:prstGeom prst="rect">
            <a:avLst/>
          </a:prstGeom>
        </p:spPr>
        <p:txBody>
          <a:bodyPr anchor="t" rtlCol="false" tIns="0" lIns="0" bIns="0" rIns="0">
            <a:spAutoFit/>
          </a:bodyPr>
          <a:lstStyle/>
          <a:p>
            <a:pPr algn="ctr">
              <a:lnSpc>
                <a:spcPts val="4829"/>
              </a:lnSpc>
            </a:pPr>
            <a:r>
              <a:rPr lang="en-US" sz="3499" spc="342">
                <a:solidFill>
                  <a:srgbClr val="F5FFF5"/>
                </a:solidFill>
                <a:latin typeface="DM Sans"/>
              </a:rPr>
              <a:t>In this section, we performed data visualization to gain insights into the distribution of the features, identify any missing values or outliers, and understand the relationship between the features and the response variable.</a:t>
            </a:r>
          </a:p>
        </p:txBody>
      </p:sp>
      <p:sp>
        <p:nvSpPr>
          <p:cNvPr name="Freeform 7" id="7"/>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4318626" y="-2798190"/>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8030" y="2778677"/>
            <a:ext cx="9442852" cy="6090844"/>
          </a:xfrm>
          <a:custGeom>
            <a:avLst/>
            <a:gdLst/>
            <a:ahLst/>
            <a:cxnLst/>
            <a:rect r="r" b="b" t="t" l="l"/>
            <a:pathLst>
              <a:path h="6090844" w="9442852">
                <a:moveTo>
                  <a:pt x="0" y="0"/>
                </a:moveTo>
                <a:lnTo>
                  <a:pt x="9442852" y="0"/>
                </a:lnTo>
                <a:lnTo>
                  <a:pt x="9442852" y="6090844"/>
                </a:lnTo>
                <a:lnTo>
                  <a:pt x="0" y="6090844"/>
                </a:lnTo>
                <a:lnTo>
                  <a:pt x="0" y="0"/>
                </a:lnTo>
                <a:close/>
              </a:path>
            </a:pathLst>
          </a:custGeom>
          <a:blipFill>
            <a:blip r:embed="rId2"/>
            <a:stretch>
              <a:fillRect l="0" t="0" r="0" b="0"/>
            </a:stretch>
          </a:blipFill>
        </p:spPr>
      </p:sp>
      <p:sp>
        <p:nvSpPr>
          <p:cNvPr name="TextBox 3" id="3"/>
          <p:cNvSpPr txBox="true"/>
          <p:nvPr/>
        </p:nvSpPr>
        <p:spPr>
          <a:xfrm rot="0">
            <a:off x="2226574" y="1009650"/>
            <a:ext cx="13834853" cy="752475"/>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FFFFFF"/>
                </a:solidFill>
                <a:latin typeface="Now Bold"/>
              </a:rPr>
              <a:t>Frequency Distribution of Transaction Time</a:t>
            </a:r>
          </a:p>
        </p:txBody>
      </p:sp>
      <p:sp>
        <p:nvSpPr>
          <p:cNvPr name="TextBox 4" id="4"/>
          <p:cNvSpPr txBox="true"/>
          <p:nvPr/>
        </p:nvSpPr>
        <p:spPr>
          <a:xfrm rot="0">
            <a:off x="9877425" y="3802761"/>
            <a:ext cx="8115300" cy="3719703"/>
          </a:xfrm>
          <a:prstGeom prst="rect">
            <a:avLst/>
          </a:prstGeom>
        </p:spPr>
        <p:txBody>
          <a:bodyPr anchor="t" rtlCol="false" tIns="0" lIns="0" bIns="0" rIns="0">
            <a:spAutoFit/>
          </a:bodyPr>
          <a:lstStyle/>
          <a:p>
            <a:pPr>
              <a:lnSpc>
                <a:spcPts val="3726"/>
              </a:lnSpc>
            </a:pPr>
            <a:r>
              <a:rPr lang="en-US" sz="2700">
                <a:solidFill>
                  <a:srgbClr val="FFFFFF"/>
                </a:solidFill>
                <a:latin typeface="DM Sans"/>
              </a:rPr>
              <a:t>This histogram illustrates the distribution of transaction times in seconds within the dataset. The data indicates fluctuations in transaction numbers over time, forming a predominantly uniform distribution. Noteworthy spikes signify periods of heightened transaction frequency, while lows indicate intervals of reduced transaction activity.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114237" y="809625"/>
            <a:ext cx="12059526" cy="752475"/>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FFFFFF"/>
                </a:solidFill>
                <a:latin typeface="Now Bold"/>
              </a:rPr>
              <a:t>Distribution of Transaction Amounts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1705" y="2926322"/>
            <a:ext cx="6323612" cy="5586603"/>
          </a:xfrm>
          <a:prstGeom prst="rect">
            <a:avLst/>
          </a:prstGeom>
        </p:spPr>
        <p:txBody>
          <a:bodyPr anchor="t" rtlCol="false" tIns="0" lIns="0" bIns="0" rIns="0">
            <a:spAutoFit/>
          </a:bodyPr>
          <a:lstStyle/>
          <a:p>
            <a:pPr>
              <a:lnSpc>
                <a:spcPts val="3726"/>
              </a:lnSpc>
            </a:pPr>
            <a:r>
              <a:rPr lang="en-US" sz="2700">
                <a:solidFill>
                  <a:srgbClr val="FFFFFF"/>
                </a:solidFill>
                <a:latin typeface="DM Sans"/>
              </a:rPr>
              <a:t>The graph displays how often different amounts appear in our data. It's called a Kernel Density Estimation (KDE) plot, a way to estimate the likelihood of different amounts. The graph suggests that most amounts cluster between 0 and 1000, but there are a few transactions with much higher amounts, even reaching 10,000. This might mean that the majority of transactions in our data are for lower amounts.</a:t>
            </a: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278949" y="2434597"/>
            <a:ext cx="10569688" cy="6617679"/>
          </a:xfrm>
          <a:custGeom>
            <a:avLst/>
            <a:gdLst/>
            <a:ahLst/>
            <a:cxnLst/>
            <a:rect r="r" b="b" t="t" l="l"/>
            <a:pathLst>
              <a:path h="6617679" w="10569688">
                <a:moveTo>
                  <a:pt x="0" y="0"/>
                </a:moveTo>
                <a:lnTo>
                  <a:pt x="10569689" y="0"/>
                </a:lnTo>
                <a:lnTo>
                  <a:pt x="10569689" y="6617679"/>
                </a:lnTo>
                <a:lnTo>
                  <a:pt x="0" y="6617679"/>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16011" y="2875979"/>
            <a:ext cx="9314549" cy="6086599"/>
          </a:xfrm>
          <a:custGeom>
            <a:avLst/>
            <a:gdLst/>
            <a:ahLst/>
            <a:cxnLst/>
            <a:rect r="r" b="b" t="t" l="l"/>
            <a:pathLst>
              <a:path h="6086599" w="9314549">
                <a:moveTo>
                  <a:pt x="0" y="0"/>
                </a:moveTo>
                <a:lnTo>
                  <a:pt x="9314548" y="0"/>
                </a:lnTo>
                <a:lnTo>
                  <a:pt x="9314548" y="6086599"/>
                </a:lnTo>
                <a:lnTo>
                  <a:pt x="0" y="6086599"/>
                </a:lnTo>
                <a:lnTo>
                  <a:pt x="0" y="0"/>
                </a:lnTo>
                <a:close/>
              </a:path>
            </a:pathLst>
          </a:custGeom>
          <a:blipFill>
            <a:blip r:embed="rId2"/>
            <a:stretch>
              <a:fillRect l="0" t="0" r="0" b="0"/>
            </a:stretch>
          </a:blipFill>
        </p:spPr>
      </p:sp>
      <p:sp>
        <p:nvSpPr>
          <p:cNvPr name="TextBox 3" id="3"/>
          <p:cNvSpPr txBox="true"/>
          <p:nvPr/>
        </p:nvSpPr>
        <p:spPr>
          <a:xfrm rot="0">
            <a:off x="1961064" y="1038225"/>
            <a:ext cx="14365872" cy="752475"/>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FFFFFF"/>
                </a:solidFill>
                <a:latin typeface="Now Bold"/>
              </a:rPr>
              <a:t>Relationship Between the Class and Amount</a:t>
            </a:r>
          </a:p>
        </p:txBody>
      </p:sp>
      <p:sp>
        <p:nvSpPr>
          <p:cNvPr name="TextBox 4" id="4"/>
          <p:cNvSpPr txBox="true"/>
          <p:nvPr/>
        </p:nvSpPr>
        <p:spPr>
          <a:xfrm rot="0">
            <a:off x="9877425" y="3802761"/>
            <a:ext cx="8115300" cy="3719703"/>
          </a:xfrm>
          <a:prstGeom prst="rect">
            <a:avLst/>
          </a:prstGeom>
        </p:spPr>
        <p:txBody>
          <a:bodyPr anchor="t" rtlCol="false" tIns="0" lIns="0" bIns="0" rIns="0">
            <a:spAutoFit/>
          </a:bodyPr>
          <a:lstStyle/>
          <a:p>
            <a:pPr>
              <a:lnSpc>
                <a:spcPts val="3726"/>
              </a:lnSpc>
            </a:pPr>
            <a:r>
              <a:rPr lang="en-US" sz="2700">
                <a:solidFill>
                  <a:srgbClr val="FFFFFF"/>
                </a:solidFill>
                <a:latin typeface="DM Sans"/>
              </a:rPr>
              <a:t>We plotted a box plot of the 'Amount' column for each class (fraudulent and non-fraudulent transactions) to check if there was any relationship between the transaction amount and the class. We observed that fraudulent transactions tended to have higher transaction amounts compared to non-fraudulent transactions.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110993"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20639" r="0" b="-25674"/>
              </a:stretch>
            </a:blipFill>
          </p:spPr>
        </p:sp>
      </p:grpSp>
      <p:sp>
        <p:nvSpPr>
          <p:cNvPr name="TextBox 5" id="5"/>
          <p:cNvSpPr txBox="true"/>
          <p:nvPr/>
        </p:nvSpPr>
        <p:spPr>
          <a:xfrm rot="0">
            <a:off x="7729998" y="2552153"/>
            <a:ext cx="8457192" cy="106680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FFFFFF"/>
                </a:solidFill>
                <a:latin typeface="Now Bold"/>
              </a:rPr>
              <a:t>Machine Learning</a:t>
            </a:r>
          </a:p>
        </p:txBody>
      </p:sp>
      <p:sp>
        <p:nvSpPr>
          <p:cNvPr name="Freeform 6" id="6"/>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318626" y="-2798190"/>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729998" y="4213919"/>
            <a:ext cx="9270461" cy="3034665"/>
          </a:xfrm>
          <a:prstGeom prst="rect">
            <a:avLst/>
          </a:prstGeom>
        </p:spPr>
        <p:txBody>
          <a:bodyPr anchor="t" rtlCol="false" tIns="0" lIns="0" bIns="0" rIns="0">
            <a:spAutoFit/>
          </a:bodyPr>
          <a:lstStyle/>
          <a:p>
            <a:pPr algn="ctr">
              <a:lnSpc>
                <a:spcPts val="4829"/>
              </a:lnSpc>
            </a:pPr>
            <a:r>
              <a:rPr lang="en-US" sz="3499" spc="342">
                <a:solidFill>
                  <a:srgbClr val="F5FFF5"/>
                </a:solidFill>
                <a:latin typeface="DM Sans"/>
              </a:rPr>
              <a:t>In this section, we performed data preprocessing and model training to prepare the dataset for machine learning algorithms and build an accurate fraud detection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47697" y="1060215"/>
            <a:ext cx="9265243" cy="1800225"/>
          </a:xfrm>
          <a:prstGeom prst="rect">
            <a:avLst/>
          </a:prstGeom>
        </p:spPr>
        <p:txBody>
          <a:bodyPr anchor="t" rtlCol="false" tIns="0" lIns="0" bIns="0" rIns="0">
            <a:spAutoFit/>
          </a:bodyPr>
          <a:lstStyle/>
          <a:p>
            <a:pPr>
              <a:lnSpc>
                <a:spcPts val="8399"/>
              </a:lnSpc>
            </a:pPr>
            <a:r>
              <a:rPr lang="en-US" sz="6999">
                <a:solidFill>
                  <a:srgbClr val="FFFFFF"/>
                </a:solidFill>
                <a:latin typeface="Now Bold"/>
              </a:rPr>
              <a:t>Data Preprocessing:</a:t>
            </a:r>
          </a:p>
          <a:p>
            <a:pPr marL="0" indent="0" lvl="0">
              <a:lnSpc>
                <a:spcPts val="5760"/>
              </a:lnSpc>
              <a:spcBef>
                <a:spcPct val="0"/>
              </a:spcBef>
            </a:pPr>
            <a:r>
              <a:rPr lang="en-US" sz="4800">
                <a:solidFill>
                  <a:srgbClr val="FFFFFF"/>
                </a:solidFill>
                <a:latin typeface="Now Bold"/>
              </a:rPr>
              <a:t>By Scaling the Data</a:t>
            </a:r>
          </a:p>
        </p:txBody>
      </p:sp>
      <p:sp>
        <p:nvSpPr>
          <p:cNvPr name="TextBox 3" id="3"/>
          <p:cNvSpPr txBox="true"/>
          <p:nvPr/>
        </p:nvSpPr>
        <p:spPr>
          <a:xfrm rot="0">
            <a:off x="747697" y="3740277"/>
            <a:ext cx="9873867" cy="5518023"/>
          </a:xfrm>
          <a:prstGeom prst="rect">
            <a:avLst/>
          </a:prstGeom>
        </p:spPr>
        <p:txBody>
          <a:bodyPr anchor="t" rtlCol="false" tIns="0" lIns="0" bIns="0" rIns="0">
            <a:spAutoFit/>
          </a:bodyPr>
          <a:lstStyle/>
          <a:p>
            <a:pPr>
              <a:lnSpc>
                <a:spcPts val="4416"/>
              </a:lnSpc>
            </a:pPr>
            <a:r>
              <a:rPr lang="en-US" sz="3200">
                <a:solidFill>
                  <a:srgbClr val="FFFFFF"/>
                </a:solidFill>
                <a:latin typeface="DM Sans"/>
              </a:rPr>
              <a:t>Here, we prepared the data by changing its form and size so that the model works better and gives us more information.</a:t>
            </a:r>
          </a:p>
          <a:p>
            <a:pPr>
              <a:lnSpc>
                <a:spcPts val="4416"/>
              </a:lnSpc>
            </a:pPr>
          </a:p>
          <a:p>
            <a:pPr algn="l" marL="0" indent="0" lvl="0">
              <a:lnSpc>
                <a:spcPts val="4416"/>
              </a:lnSpc>
              <a:spcBef>
                <a:spcPct val="0"/>
              </a:spcBef>
            </a:pPr>
            <a:r>
              <a:rPr lang="en-US" sz="3200">
                <a:solidFill>
                  <a:srgbClr val="FFFFFF"/>
                </a:solidFill>
                <a:latin typeface="DM Sans"/>
              </a:rPr>
              <a:t>We used the Standard Scaler to adjust the size of the independent features in the dataset. This method changes the data to have an average of 0 and a standard deviation of 1. This ensures that all the features in the dataset are in a similar range, making the model perform better.</a:t>
            </a:r>
          </a:p>
        </p:txBody>
      </p:sp>
      <p:sp>
        <p:nvSpPr>
          <p:cNvPr name="Freeform 4" id="4"/>
          <p:cNvSpPr/>
          <p:nvPr/>
        </p:nvSpPr>
        <p:spPr>
          <a:xfrm flipH="false" flipV="false" rot="0">
            <a:off x="15891504" y="-2714476"/>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594291">
            <a:off x="8093206" y="-24299"/>
            <a:ext cx="11411303" cy="11411303"/>
            <a:chOff x="0" y="0"/>
            <a:chExt cx="6350000" cy="6350000"/>
          </a:xfrm>
        </p:grpSpPr>
        <p:sp>
          <p:nvSpPr>
            <p:cNvPr name="Freeform 6" id="6"/>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4"/>
              <a:stretch>
                <a:fillRect l="-9384" t="0" r="-63115"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DAF0FLLY8A8</dc:identifier>
  <dcterms:modified xsi:type="dcterms:W3CDTF">2011-08-01T06:04:30Z</dcterms:modified>
  <cp:revision>1</cp:revision>
  <dc:title>My_Paypal_Presentation</dc:title>
</cp:coreProperties>
</file>